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68" r:id="rId6"/>
    <p:sldId id="286" r:id="rId7"/>
    <p:sldId id="269" r:id="rId8"/>
    <p:sldId id="284" r:id="rId9"/>
    <p:sldId id="271" r:id="rId10"/>
    <p:sldId id="274" r:id="rId11"/>
    <p:sldId id="281" r:id="rId12"/>
    <p:sldId id="288" r:id="rId13"/>
    <p:sldId id="272" r:id="rId14"/>
    <p:sldId id="28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2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do\Desktop\PREZENTACIJA%20poslovanje\Tablica%20podaci%20o%20zaposlenima%20po%20godinama%20(Automatski%20spremljen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do\Desktop\PREZENTACIJA%20poslovanje\Tablica%20podaci%20o%20zaposlenima%20po%20godinama%20(Automatski%20spremljen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do\Desktop\PREZENTACIJA%20poslovanje\Tablica%20podaci%20o%20zaposlenima%20po%20godinama%20(Automatski%20spremljen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8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List1!$B$71</c:f>
              <c:strCache>
                <c:ptCount val="1"/>
                <c:pt idx="0">
                  <c:v>Stalno zaposleni</c:v>
                </c:pt>
              </c:strCache>
            </c:strRef>
          </c:tx>
          <c:cat>
            <c:strRef>
              <c:f>List1!$C$70:$L$70</c:f>
              <c:strCache>
                <c:ptCount val="10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</c:strCache>
            </c:strRef>
          </c:cat>
          <c:val>
            <c:numRef>
              <c:f>List1!$C$71:$L$71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val>
        </c:ser>
        <c:ser>
          <c:idx val="1"/>
          <c:order val="1"/>
          <c:tx>
            <c:strRef>
              <c:f>List1!$B$72</c:f>
              <c:strCache>
                <c:ptCount val="1"/>
                <c:pt idx="0">
                  <c:v>Zaposlenici na određeno vrijeme</c:v>
                </c:pt>
              </c:strCache>
            </c:strRef>
          </c:tx>
          <c:cat>
            <c:strRef>
              <c:f>List1!$C$70:$L$70</c:f>
              <c:strCache>
                <c:ptCount val="10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</c:strCache>
            </c:strRef>
          </c:cat>
          <c:val>
            <c:numRef>
              <c:f>List1!$C$72:$L$72</c:f>
              <c:numCache>
                <c:formatCode>General</c:formatCode>
                <c:ptCount val="10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</c:numCache>
            </c:numRef>
          </c:val>
        </c:ser>
        <c:ser>
          <c:idx val="2"/>
          <c:order val="2"/>
          <c:tx>
            <c:strRef>
              <c:f>List1!$B$73</c:f>
              <c:strCache>
                <c:ptCount val="1"/>
                <c:pt idx="0">
                  <c:v>Zaposlenici preko Doma mladih</c:v>
                </c:pt>
              </c:strCache>
            </c:strRef>
          </c:tx>
          <c:cat>
            <c:strRef>
              <c:f>List1!$C$70:$L$70</c:f>
              <c:strCache>
                <c:ptCount val="10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</c:strCache>
            </c:strRef>
          </c:cat>
          <c:val>
            <c:numRef>
              <c:f>List1!$C$73:$L$73</c:f>
              <c:numCache>
                <c:formatCode>General</c:formatCode>
                <c:ptCount val="10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</c:ser>
        <c:ser>
          <c:idx val="3"/>
          <c:order val="3"/>
          <c:tx>
            <c:strRef>
              <c:f>List1!$B$74</c:f>
              <c:strCache>
                <c:ptCount val="1"/>
                <c:pt idx="0">
                  <c:v>Ugovor o djelu</c:v>
                </c:pt>
              </c:strCache>
            </c:strRef>
          </c:tx>
          <c:cat>
            <c:strRef>
              <c:f>List1!$C$70:$L$70</c:f>
              <c:strCache>
                <c:ptCount val="10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</c:strCache>
            </c:strRef>
          </c:cat>
          <c:val>
            <c:numRef>
              <c:f>List1!$C$74:$L$74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List1!$B$75</c:f>
              <c:strCache>
                <c:ptCount val="1"/>
                <c:pt idx="0">
                  <c:v>UKUPNO</c:v>
                </c:pt>
              </c:strCache>
            </c:strRef>
          </c:tx>
          <c:cat>
            <c:strRef>
              <c:f>List1!$C$70:$L$70</c:f>
              <c:strCache>
                <c:ptCount val="10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</c:strCache>
            </c:strRef>
          </c:cat>
          <c:val>
            <c:numRef>
              <c:f>List1!$C$75:$L$75</c:f>
              <c:numCache>
                <c:formatCode>General</c:formatCode>
                <c:ptCount val="10"/>
                <c:pt idx="0">
                  <c:v>25</c:v>
                </c:pt>
                <c:pt idx="1">
                  <c:v>21</c:v>
                </c:pt>
                <c:pt idx="2">
                  <c:v>25</c:v>
                </c:pt>
                <c:pt idx="3">
                  <c:v>30</c:v>
                </c:pt>
                <c:pt idx="4">
                  <c:v>29</c:v>
                </c:pt>
                <c:pt idx="5">
                  <c:v>35</c:v>
                </c:pt>
                <c:pt idx="6">
                  <c:v>38</c:v>
                </c:pt>
                <c:pt idx="7">
                  <c:v>39</c:v>
                </c:pt>
                <c:pt idx="8">
                  <c:v>43</c:v>
                </c:pt>
                <c:pt idx="9">
                  <c:v>44</c:v>
                </c:pt>
              </c:numCache>
            </c:numRef>
          </c:val>
        </c:ser>
        <c:shape val="cylinder"/>
        <c:axId val="75405952"/>
        <c:axId val="75428224"/>
        <c:axId val="75326784"/>
      </c:bar3DChart>
      <c:catAx>
        <c:axId val="75405952"/>
        <c:scaling>
          <c:orientation val="minMax"/>
        </c:scaling>
        <c:axPos val="b"/>
        <c:tickLblPos val="nextTo"/>
        <c:crossAx val="75428224"/>
        <c:crosses val="autoZero"/>
        <c:auto val="1"/>
        <c:lblAlgn val="ctr"/>
        <c:lblOffset val="100"/>
      </c:catAx>
      <c:valAx>
        <c:axId val="75428224"/>
        <c:scaling>
          <c:orientation val="minMax"/>
        </c:scaling>
        <c:axPos val="l"/>
        <c:majorGridlines/>
        <c:numFmt formatCode="General" sourceLinked="1"/>
        <c:tickLblPos val="nextTo"/>
        <c:crossAx val="75405952"/>
        <c:crosses val="autoZero"/>
        <c:crossBetween val="between"/>
      </c:valAx>
      <c:serAx>
        <c:axId val="75326784"/>
        <c:scaling>
          <c:orientation val="minMax"/>
        </c:scaling>
        <c:delete val="1"/>
        <c:axPos val="b"/>
        <c:tickLblPos val="none"/>
        <c:crossAx val="75428224"/>
        <c:crosses val="autoZero"/>
      </c:ser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31"/>
  <c:chart>
    <c:plotArea>
      <c:layout/>
      <c:barChart>
        <c:barDir val="col"/>
        <c:grouping val="stacked"/>
        <c:ser>
          <c:idx val="0"/>
          <c:order val="0"/>
          <c:cat>
            <c:strRef>
              <c:f>List1!$B$153:$L$153</c:f>
              <c:strCache>
                <c:ptCount val="11"/>
                <c:pt idx="0">
                  <c:v>PRIHODI PO GODINAMA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</c:strCache>
            </c:strRef>
          </c:cat>
          <c:val>
            <c:numRef>
              <c:f>List1!$B$154:$L$154</c:f>
              <c:numCache>
                <c:formatCode>#,##0.00</c:formatCode>
                <c:ptCount val="11"/>
                <c:pt idx="1">
                  <c:v>673888.24</c:v>
                </c:pt>
                <c:pt idx="2">
                  <c:v>1674672.01</c:v>
                </c:pt>
                <c:pt idx="3" formatCode="#,##0.00\ &quot;kn&quot;;[Red]\-#,##0.00\ &quot;kn&quot;">
                  <c:v>1858731.6900000006</c:v>
                </c:pt>
                <c:pt idx="4" formatCode="#,##0.00\ &quot;kn&quot;;[Red]\-#,##0.00\ &quot;kn&quot;">
                  <c:v>2136715.14</c:v>
                </c:pt>
                <c:pt idx="5" formatCode="#,##0.00\ &quot;kn&quot;;[Red]\-#,##0.00\ &quot;kn&quot;">
                  <c:v>2405244.75</c:v>
                </c:pt>
                <c:pt idx="6">
                  <c:v>3152654.3899999997</c:v>
                </c:pt>
                <c:pt idx="7" formatCode="#,##0.00\ &quot;kn&quot;;[Red]\-#,##0.00\ &quot;kn&quot;">
                  <c:v>3374597.96</c:v>
                </c:pt>
                <c:pt idx="8" formatCode="#,##0.00\ &quot;kn&quot;;[Red]\-#,##0.00\ &quot;kn&quot;">
                  <c:v>3850478</c:v>
                </c:pt>
                <c:pt idx="9" formatCode="#,##0.00\ &quot;kn&quot;;[Red]\-#,##0.00\ &quot;kn&quot;">
                  <c:v>3870384</c:v>
                </c:pt>
                <c:pt idx="10" formatCode="#,##0.00\ &quot;kn&quot;;[Red]\-#,##0.00\ &quot;kn&quot;">
                  <c:v>5238220.13</c:v>
                </c:pt>
              </c:numCache>
            </c:numRef>
          </c:val>
        </c:ser>
        <c:overlap val="100"/>
        <c:axId val="75449472"/>
        <c:axId val="75451008"/>
      </c:barChart>
      <c:catAx>
        <c:axId val="75449472"/>
        <c:scaling>
          <c:orientation val="minMax"/>
        </c:scaling>
        <c:axPos val="b"/>
        <c:tickLblPos val="nextTo"/>
        <c:crossAx val="75451008"/>
        <c:crosses val="autoZero"/>
        <c:auto val="1"/>
        <c:lblAlgn val="ctr"/>
        <c:lblOffset val="100"/>
      </c:catAx>
      <c:valAx>
        <c:axId val="75451008"/>
        <c:scaling>
          <c:orientation val="minMax"/>
        </c:scaling>
        <c:axPos val="l"/>
        <c:majorGridlines/>
        <c:numFmt formatCode="General" sourceLinked="1"/>
        <c:tickLblPos val="nextTo"/>
        <c:crossAx val="754494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27"/>
  <c:chart>
    <c:plotArea>
      <c:layout>
        <c:manualLayout>
          <c:layoutTarget val="inner"/>
          <c:xMode val="edge"/>
          <c:yMode val="edge"/>
          <c:x val="0.13176063520469697"/>
          <c:y val="4.6484816805418723E-2"/>
          <c:w val="0.86823936479530306"/>
          <c:h val="0.64739596329005378"/>
        </c:manualLayout>
      </c:layout>
      <c:barChart>
        <c:barDir val="col"/>
        <c:grouping val="stacked"/>
        <c:ser>
          <c:idx val="0"/>
          <c:order val="0"/>
          <c:cat>
            <c:strRef>
              <c:f>List1!$B$160:$L$160</c:f>
              <c:strCache>
                <c:ptCount val="11"/>
                <c:pt idx="0">
                  <c:v>RASHODI PO GODINAMA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</c:strCache>
            </c:strRef>
          </c:cat>
          <c:val>
            <c:numRef>
              <c:f>List1!$B$161:$L$161</c:f>
              <c:numCache>
                <c:formatCode>#,##0.00</c:formatCode>
                <c:ptCount val="11"/>
                <c:pt idx="1">
                  <c:v>1105268.22</c:v>
                </c:pt>
                <c:pt idx="2">
                  <c:v>1313115.1400000008</c:v>
                </c:pt>
                <c:pt idx="3">
                  <c:v>1750645.95</c:v>
                </c:pt>
                <c:pt idx="4">
                  <c:v>1784094.61</c:v>
                </c:pt>
                <c:pt idx="5" formatCode="#,##0.00\ &quot;kn&quot;;[Red]\-#,##0.00\ &quot;kn&quot;">
                  <c:v>2150810.21</c:v>
                </c:pt>
                <c:pt idx="6">
                  <c:v>2451199.96</c:v>
                </c:pt>
                <c:pt idx="7">
                  <c:v>2894218.7</c:v>
                </c:pt>
                <c:pt idx="8" formatCode="#,##0.00\ &quot;kn&quot;;[Red]\-#,##0.00\ &quot;kn&quot;">
                  <c:v>3532455</c:v>
                </c:pt>
                <c:pt idx="9" formatCode="#,##0\ &quot;kn&quot;;[Red]\-#,##0\ &quot;kn&quot;">
                  <c:v>3853984</c:v>
                </c:pt>
                <c:pt idx="10">
                  <c:v>4192271.18</c:v>
                </c:pt>
              </c:numCache>
            </c:numRef>
          </c:val>
        </c:ser>
        <c:overlap val="100"/>
        <c:axId val="84094976"/>
        <c:axId val="84096512"/>
      </c:barChart>
      <c:catAx>
        <c:axId val="84094976"/>
        <c:scaling>
          <c:orientation val="minMax"/>
        </c:scaling>
        <c:axPos val="b"/>
        <c:tickLblPos val="nextTo"/>
        <c:crossAx val="84096512"/>
        <c:crosses val="autoZero"/>
        <c:auto val="1"/>
        <c:lblAlgn val="ctr"/>
        <c:lblOffset val="100"/>
      </c:catAx>
      <c:valAx>
        <c:axId val="84096512"/>
        <c:scaling>
          <c:orientation val="minMax"/>
        </c:scaling>
        <c:axPos val="l"/>
        <c:majorGridlines/>
        <c:numFmt formatCode="General" sourceLinked="1"/>
        <c:tickLblPos val="nextTo"/>
        <c:crossAx val="84094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FCD94-F6C0-4CFA-9CAA-43FA3D4C22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FE5AA2C-D905-4596-AA81-17FDD7E41A57}">
      <dgm:prSet phldrT="[Tekst]"/>
      <dgm:spPr/>
      <dgm:t>
        <a:bodyPr/>
        <a:lstStyle/>
        <a:p>
          <a:r>
            <a:rPr lang="hr-HR" b="0" i="0" dirty="0" smtClean="0"/>
            <a:t>Upravljanje i održavanje sportskih objekata</a:t>
          </a:r>
          <a:endParaRPr lang="hr-HR" dirty="0"/>
        </a:p>
      </dgm:t>
    </dgm:pt>
    <dgm:pt modelId="{A6610464-7ABC-4BFC-B421-3362D545FD3A}" type="parTrans" cxnId="{6C4F0FBF-AE26-4151-B37F-64C194D6A100}">
      <dgm:prSet/>
      <dgm:spPr/>
      <dgm:t>
        <a:bodyPr/>
        <a:lstStyle/>
        <a:p>
          <a:endParaRPr lang="hr-HR"/>
        </a:p>
      </dgm:t>
    </dgm:pt>
    <dgm:pt modelId="{B83F7605-2F69-4A1C-80BE-6D7AF5CE20EE}" type="sibTrans" cxnId="{6C4F0FBF-AE26-4151-B37F-64C194D6A100}">
      <dgm:prSet/>
      <dgm:spPr/>
      <dgm:t>
        <a:bodyPr/>
        <a:lstStyle/>
        <a:p>
          <a:endParaRPr lang="hr-HR"/>
        </a:p>
      </dgm:t>
    </dgm:pt>
    <dgm:pt modelId="{1C30FB2A-958E-4CA4-9DA1-A3159F043FBC}">
      <dgm:prSet phldrT="[Tekst]"/>
      <dgm:spPr/>
      <dgm:t>
        <a:bodyPr/>
        <a:lstStyle/>
        <a:p>
          <a:r>
            <a:rPr lang="hr-HR" b="0" i="0" dirty="0" smtClean="0"/>
            <a:t>Održavanje javnih površina</a:t>
          </a:r>
          <a:endParaRPr lang="hr-HR" dirty="0"/>
        </a:p>
      </dgm:t>
    </dgm:pt>
    <dgm:pt modelId="{575F313C-C7FE-4A47-A200-25273EC1E096}" type="parTrans" cxnId="{0392D946-AFAE-40E5-B4CD-BEB128DD5F2E}">
      <dgm:prSet/>
      <dgm:spPr/>
      <dgm:t>
        <a:bodyPr/>
        <a:lstStyle/>
        <a:p>
          <a:endParaRPr lang="hr-HR"/>
        </a:p>
      </dgm:t>
    </dgm:pt>
    <dgm:pt modelId="{BEEDBE38-88B9-45C4-97AD-31B2E33346F4}" type="sibTrans" cxnId="{0392D946-AFAE-40E5-B4CD-BEB128DD5F2E}">
      <dgm:prSet/>
      <dgm:spPr/>
      <dgm:t>
        <a:bodyPr/>
        <a:lstStyle/>
        <a:p>
          <a:endParaRPr lang="hr-HR"/>
        </a:p>
      </dgm:t>
    </dgm:pt>
    <dgm:pt modelId="{4D84B96D-412E-440E-BCE2-4568133FA618}">
      <dgm:prSet phldrT="[Tekst]"/>
      <dgm:spPr/>
      <dgm:t>
        <a:bodyPr/>
        <a:lstStyle/>
        <a:p>
          <a:r>
            <a:rPr lang="hr-HR" b="0" i="0" dirty="0" smtClean="0"/>
            <a:t>Uklanjanje olupina s javnih površina</a:t>
          </a:r>
          <a:endParaRPr lang="hr-HR" dirty="0"/>
        </a:p>
      </dgm:t>
    </dgm:pt>
    <dgm:pt modelId="{4BCFC603-BB82-4829-9C02-3B75575DD2AD}" type="parTrans" cxnId="{AE9225E9-7655-451C-A321-2266AF3DF2A2}">
      <dgm:prSet/>
      <dgm:spPr/>
      <dgm:t>
        <a:bodyPr/>
        <a:lstStyle/>
        <a:p>
          <a:endParaRPr lang="hr-HR"/>
        </a:p>
      </dgm:t>
    </dgm:pt>
    <dgm:pt modelId="{BE336F95-7047-4522-BE62-29E894C8C897}" type="sibTrans" cxnId="{AE9225E9-7655-451C-A321-2266AF3DF2A2}">
      <dgm:prSet/>
      <dgm:spPr/>
      <dgm:t>
        <a:bodyPr/>
        <a:lstStyle/>
        <a:p>
          <a:endParaRPr lang="hr-HR"/>
        </a:p>
      </dgm:t>
    </dgm:pt>
    <dgm:pt modelId="{4FCF576D-5CBE-4429-9D95-B26684865799}">
      <dgm:prSet phldrT="[Tekst]"/>
      <dgm:spPr/>
      <dgm:t>
        <a:bodyPr/>
        <a:lstStyle/>
        <a:p>
          <a:r>
            <a:rPr lang="hr-HR" b="0" i="0" dirty="0" smtClean="0"/>
            <a:t>O</a:t>
          </a:r>
          <a:r>
            <a:rPr lang="vi-VN" b="0" i="0" dirty="0" smtClean="0"/>
            <a:t>državanje zelenih površina i hortikulturalnog uređenja</a:t>
          </a:r>
          <a:endParaRPr lang="hr-HR" dirty="0"/>
        </a:p>
      </dgm:t>
    </dgm:pt>
    <dgm:pt modelId="{C61D0C94-F050-4A42-A898-6A651A3EFDF2}" type="parTrans" cxnId="{58621245-B588-426C-9173-18532A4AF06E}">
      <dgm:prSet/>
      <dgm:spPr/>
      <dgm:t>
        <a:bodyPr/>
        <a:lstStyle/>
        <a:p>
          <a:endParaRPr lang="hr-HR"/>
        </a:p>
      </dgm:t>
    </dgm:pt>
    <dgm:pt modelId="{C4A96E05-164C-4F1F-BE79-99EFEBFDF7B6}" type="sibTrans" cxnId="{58621245-B588-426C-9173-18532A4AF06E}">
      <dgm:prSet/>
      <dgm:spPr/>
      <dgm:t>
        <a:bodyPr/>
        <a:lstStyle/>
        <a:p>
          <a:endParaRPr lang="hr-HR"/>
        </a:p>
      </dgm:t>
    </dgm:pt>
    <dgm:pt modelId="{9A250B98-3F88-45FB-AE27-BE0EB1884F3D}">
      <dgm:prSet phldrT="[Tekst]"/>
      <dgm:spPr/>
      <dgm:t>
        <a:bodyPr/>
        <a:lstStyle/>
        <a:p>
          <a:r>
            <a:rPr lang="hr-HR" b="0" i="0" dirty="0" smtClean="0"/>
            <a:t>Održavanje sajmova, kongresa i izložbi</a:t>
          </a:r>
        </a:p>
        <a:p>
          <a:endParaRPr lang="hr-HR" dirty="0"/>
        </a:p>
      </dgm:t>
    </dgm:pt>
    <dgm:pt modelId="{139796B0-613F-48DD-893A-B16954408E2F}" type="parTrans" cxnId="{C255B4FA-4C07-4693-881A-865B53557C57}">
      <dgm:prSet/>
      <dgm:spPr/>
      <dgm:t>
        <a:bodyPr/>
        <a:lstStyle/>
        <a:p>
          <a:endParaRPr lang="hr-HR"/>
        </a:p>
      </dgm:t>
    </dgm:pt>
    <dgm:pt modelId="{284B0483-6426-404B-B4FF-4EC765DD8CC9}" type="sibTrans" cxnId="{C255B4FA-4C07-4693-881A-865B53557C57}">
      <dgm:prSet/>
      <dgm:spPr/>
      <dgm:t>
        <a:bodyPr/>
        <a:lstStyle/>
        <a:p>
          <a:endParaRPr lang="hr-HR"/>
        </a:p>
      </dgm:t>
    </dgm:pt>
    <dgm:pt modelId="{FBA04D4A-94AA-4124-A204-9C518D578DCB}">
      <dgm:prSet/>
      <dgm:spPr/>
      <dgm:t>
        <a:bodyPr/>
        <a:lstStyle/>
        <a:p>
          <a:r>
            <a:rPr lang="hr-HR" b="0" i="0" dirty="0" smtClean="0"/>
            <a:t>Pomorski i obalni prijevoz</a:t>
          </a:r>
          <a:endParaRPr lang="hr-HR" dirty="0"/>
        </a:p>
      </dgm:t>
    </dgm:pt>
    <dgm:pt modelId="{7E0E4BDB-4EC0-494A-9C30-E45A1082231E}" type="parTrans" cxnId="{C5FA91E6-BC03-42B8-9FD6-8EE88EE0EFFD}">
      <dgm:prSet/>
      <dgm:spPr/>
      <dgm:t>
        <a:bodyPr/>
        <a:lstStyle/>
        <a:p>
          <a:endParaRPr lang="hr-HR"/>
        </a:p>
      </dgm:t>
    </dgm:pt>
    <dgm:pt modelId="{607B6432-F4A6-46A3-8326-863F00B66138}" type="sibTrans" cxnId="{C5FA91E6-BC03-42B8-9FD6-8EE88EE0EFFD}">
      <dgm:prSet/>
      <dgm:spPr/>
      <dgm:t>
        <a:bodyPr/>
        <a:lstStyle/>
        <a:p>
          <a:endParaRPr lang="hr-HR"/>
        </a:p>
      </dgm:t>
    </dgm:pt>
    <dgm:pt modelId="{E1DC2D61-56B6-4FF8-807F-E50ABFC21BB0}">
      <dgm:prSet/>
      <dgm:spPr/>
      <dgm:t>
        <a:bodyPr/>
        <a:lstStyle/>
        <a:p>
          <a:r>
            <a:rPr lang="hr-HR" b="0" i="0" dirty="0" smtClean="0"/>
            <a:t>Prijevoz putnika u javnom prijevozu</a:t>
          </a:r>
        </a:p>
      </dgm:t>
    </dgm:pt>
    <dgm:pt modelId="{D7D361F6-4C2A-4611-BE25-D9B587C9F3C1}" type="parTrans" cxnId="{BD828485-E640-4966-913F-0EF2F0576A08}">
      <dgm:prSet/>
      <dgm:spPr/>
      <dgm:t>
        <a:bodyPr/>
        <a:lstStyle/>
        <a:p>
          <a:endParaRPr lang="hr-HR"/>
        </a:p>
      </dgm:t>
    </dgm:pt>
    <dgm:pt modelId="{D0C26039-56FC-4876-A44F-134A8FE786EA}" type="sibTrans" cxnId="{BD828485-E640-4966-913F-0EF2F0576A08}">
      <dgm:prSet/>
      <dgm:spPr/>
      <dgm:t>
        <a:bodyPr/>
        <a:lstStyle/>
        <a:p>
          <a:endParaRPr lang="hr-HR"/>
        </a:p>
      </dgm:t>
    </dgm:pt>
    <dgm:pt modelId="{E37A5F4B-F807-4385-A4A2-45A72C2290CE}" type="pres">
      <dgm:prSet presAssocID="{C7EFCD94-F6C0-4CFA-9CAA-43FA3D4C22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55301B-754F-4346-B9E4-67ADC7C31DF6}" type="pres">
      <dgm:prSet presAssocID="{5FE5AA2C-D905-4596-AA81-17FDD7E41A5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8EAAFE-6D43-4F3D-AC1C-C0BBD16538FC}" type="pres">
      <dgm:prSet presAssocID="{B83F7605-2F69-4A1C-80BE-6D7AF5CE20EE}" presName="sibTrans" presStyleCnt="0"/>
      <dgm:spPr/>
    </dgm:pt>
    <dgm:pt modelId="{6705FFDA-60A2-45BD-BD81-B37FE1C83D69}" type="pres">
      <dgm:prSet presAssocID="{1C30FB2A-958E-4CA4-9DA1-A3159F043FB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47D730-9C99-4C68-A1D2-AFDB0803692A}" type="pres">
      <dgm:prSet presAssocID="{BEEDBE38-88B9-45C4-97AD-31B2E33346F4}" presName="sibTrans" presStyleCnt="0"/>
      <dgm:spPr/>
    </dgm:pt>
    <dgm:pt modelId="{75969D22-E1D3-4396-BEAD-29653513F894}" type="pres">
      <dgm:prSet presAssocID="{4D84B96D-412E-440E-BCE2-4568133FA6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DF4566-CD28-419F-ACD3-9B7174646503}" type="pres">
      <dgm:prSet presAssocID="{BE336F95-7047-4522-BE62-29E894C8C897}" presName="sibTrans" presStyleCnt="0"/>
      <dgm:spPr/>
    </dgm:pt>
    <dgm:pt modelId="{D322B6A4-D77E-46A3-B024-29A1D1A158C0}" type="pres">
      <dgm:prSet presAssocID="{4FCF576D-5CBE-4429-9D95-B2668486579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FA6654-4243-4D1C-B72F-AC8D0526CD66}" type="pres">
      <dgm:prSet presAssocID="{C4A96E05-164C-4F1F-BE79-99EFEBFDF7B6}" presName="sibTrans" presStyleCnt="0"/>
      <dgm:spPr/>
    </dgm:pt>
    <dgm:pt modelId="{A0498016-991A-4CFB-9896-07E4D958046D}" type="pres">
      <dgm:prSet presAssocID="{E1DC2D61-56B6-4FF8-807F-E50ABFC21B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4BBC90-9861-41C4-82DE-5FA7D5D53BAF}" type="pres">
      <dgm:prSet presAssocID="{D0C26039-56FC-4876-A44F-134A8FE786EA}" presName="sibTrans" presStyleCnt="0"/>
      <dgm:spPr/>
    </dgm:pt>
    <dgm:pt modelId="{6886CDE8-8050-4702-BD19-7B738F7DC2AD}" type="pres">
      <dgm:prSet presAssocID="{FBA04D4A-94AA-4124-A204-9C518D578DC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5E80C0-ADE9-4518-B058-F67D7D038C18}" type="pres">
      <dgm:prSet presAssocID="{607B6432-F4A6-46A3-8326-863F00B66138}" presName="sibTrans" presStyleCnt="0"/>
      <dgm:spPr/>
    </dgm:pt>
    <dgm:pt modelId="{5942145F-F6CC-42D5-9D0D-9285E97CE022}" type="pres">
      <dgm:prSet presAssocID="{9A250B98-3F88-45FB-AE27-BE0EB1884F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92D946-AFAE-40E5-B4CD-BEB128DD5F2E}" srcId="{C7EFCD94-F6C0-4CFA-9CAA-43FA3D4C2220}" destId="{1C30FB2A-958E-4CA4-9DA1-A3159F043FBC}" srcOrd="1" destOrd="0" parTransId="{575F313C-C7FE-4A47-A200-25273EC1E096}" sibTransId="{BEEDBE38-88B9-45C4-97AD-31B2E33346F4}"/>
    <dgm:cxn modelId="{58621245-B588-426C-9173-18532A4AF06E}" srcId="{C7EFCD94-F6C0-4CFA-9CAA-43FA3D4C2220}" destId="{4FCF576D-5CBE-4429-9D95-B26684865799}" srcOrd="3" destOrd="0" parTransId="{C61D0C94-F050-4A42-A898-6A651A3EFDF2}" sibTransId="{C4A96E05-164C-4F1F-BE79-99EFEBFDF7B6}"/>
    <dgm:cxn modelId="{C5FA91E6-BC03-42B8-9FD6-8EE88EE0EFFD}" srcId="{C7EFCD94-F6C0-4CFA-9CAA-43FA3D4C2220}" destId="{FBA04D4A-94AA-4124-A204-9C518D578DCB}" srcOrd="5" destOrd="0" parTransId="{7E0E4BDB-4EC0-494A-9C30-E45A1082231E}" sibTransId="{607B6432-F4A6-46A3-8326-863F00B66138}"/>
    <dgm:cxn modelId="{0B8B9F16-3A4A-418C-AE71-BB8E94105AA0}" type="presOf" srcId="{4D84B96D-412E-440E-BCE2-4568133FA618}" destId="{75969D22-E1D3-4396-BEAD-29653513F894}" srcOrd="0" destOrd="0" presId="urn:microsoft.com/office/officeart/2005/8/layout/default"/>
    <dgm:cxn modelId="{459E430B-17B8-4031-A838-6D23B403CBC8}" type="presOf" srcId="{1C30FB2A-958E-4CA4-9DA1-A3159F043FBC}" destId="{6705FFDA-60A2-45BD-BD81-B37FE1C83D69}" srcOrd="0" destOrd="0" presId="urn:microsoft.com/office/officeart/2005/8/layout/default"/>
    <dgm:cxn modelId="{C355E1CA-BD0F-4402-9D75-ED208033EB40}" type="presOf" srcId="{FBA04D4A-94AA-4124-A204-9C518D578DCB}" destId="{6886CDE8-8050-4702-BD19-7B738F7DC2AD}" srcOrd="0" destOrd="0" presId="urn:microsoft.com/office/officeart/2005/8/layout/default"/>
    <dgm:cxn modelId="{AE9225E9-7655-451C-A321-2266AF3DF2A2}" srcId="{C7EFCD94-F6C0-4CFA-9CAA-43FA3D4C2220}" destId="{4D84B96D-412E-440E-BCE2-4568133FA618}" srcOrd="2" destOrd="0" parTransId="{4BCFC603-BB82-4829-9C02-3B75575DD2AD}" sibTransId="{BE336F95-7047-4522-BE62-29E894C8C897}"/>
    <dgm:cxn modelId="{C255B4FA-4C07-4693-881A-865B53557C57}" srcId="{C7EFCD94-F6C0-4CFA-9CAA-43FA3D4C2220}" destId="{9A250B98-3F88-45FB-AE27-BE0EB1884F3D}" srcOrd="6" destOrd="0" parTransId="{139796B0-613F-48DD-893A-B16954408E2F}" sibTransId="{284B0483-6426-404B-B4FF-4EC765DD8CC9}"/>
    <dgm:cxn modelId="{452A33F0-6FC7-446F-A510-674AC87448BA}" type="presOf" srcId="{5FE5AA2C-D905-4596-AA81-17FDD7E41A57}" destId="{9A55301B-754F-4346-B9E4-67ADC7C31DF6}" srcOrd="0" destOrd="0" presId="urn:microsoft.com/office/officeart/2005/8/layout/default"/>
    <dgm:cxn modelId="{BD828485-E640-4966-913F-0EF2F0576A08}" srcId="{C7EFCD94-F6C0-4CFA-9CAA-43FA3D4C2220}" destId="{E1DC2D61-56B6-4FF8-807F-E50ABFC21BB0}" srcOrd="4" destOrd="0" parTransId="{D7D361F6-4C2A-4611-BE25-D9B587C9F3C1}" sibTransId="{D0C26039-56FC-4876-A44F-134A8FE786EA}"/>
    <dgm:cxn modelId="{28539EF7-F47F-491F-8D3E-58D938539EFE}" type="presOf" srcId="{4FCF576D-5CBE-4429-9D95-B26684865799}" destId="{D322B6A4-D77E-46A3-B024-29A1D1A158C0}" srcOrd="0" destOrd="0" presId="urn:microsoft.com/office/officeart/2005/8/layout/default"/>
    <dgm:cxn modelId="{109ABB7D-E46F-44E7-90D2-9B90C5B0EB75}" type="presOf" srcId="{C7EFCD94-F6C0-4CFA-9CAA-43FA3D4C2220}" destId="{E37A5F4B-F807-4385-A4A2-45A72C2290CE}" srcOrd="0" destOrd="0" presId="urn:microsoft.com/office/officeart/2005/8/layout/default"/>
    <dgm:cxn modelId="{B10BA4D9-E5E5-4483-AE65-C082B598D860}" type="presOf" srcId="{E1DC2D61-56B6-4FF8-807F-E50ABFC21BB0}" destId="{A0498016-991A-4CFB-9896-07E4D958046D}" srcOrd="0" destOrd="0" presId="urn:microsoft.com/office/officeart/2005/8/layout/default"/>
    <dgm:cxn modelId="{DE544DC2-5DBC-4F19-BDF5-7970F8037516}" type="presOf" srcId="{9A250B98-3F88-45FB-AE27-BE0EB1884F3D}" destId="{5942145F-F6CC-42D5-9D0D-9285E97CE022}" srcOrd="0" destOrd="0" presId="urn:microsoft.com/office/officeart/2005/8/layout/default"/>
    <dgm:cxn modelId="{6C4F0FBF-AE26-4151-B37F-64C194D6A100}" srcId="{C7EFCD94-F6C0-4CFA-9CAA-43FA3D4C2220}" destId="{5FE5AA2C-D905-4596-AA81-17FDD7E41A57}" srcOrd="0" destOrd="0" parTransId="{A6610464-7ABC-4BFC-B421-3362D545FD3A}" sibTransId="{B83F7605-2F69-4A1C-80BE-6D7AF5CE20EE}"/>
    <dgm:cxn modelId="{4AC17C5E-E770-4B68-BC1A-36FA3462D247}" type="presParOf" srcId="{E37A5F4B-F807-4385-A4A2-45A72C2290CE}" destId="{9A55301B-754F-4346-B9E4-67ADC7C31DF6}" srcOrd="0" destOrd="0" presId="urn:microsoft.com/office/officeart/2005/8/layout/default"/>
    <dgm:cxn modelId="{867C5004-DCD1-45E9-B963-1F968C2E35AA}" type="presParOf" srcId="{E37A5F4B-F807-4385-A4A2-45A72C2290CE}" destId="{398EAAFE-6D43-4F3D-AC1C-C0BBD16538FC}" srcOrd="1" destOrd="0" presId="urn:microsoft.com/office/officeart/2005/8/layout/default"/>
    <dgm:cxn modelId="{7AC9489C-A062-4C03-A8F0-9563DE91B521}" type="presParOf" srcId="{E37A5F4B-F807-4385-A4A2-45A72C2290CE}" destId="{6705FFDA-60A2-45BD-BD81-B37FE1C83D69}" srcOrd="2" destOrd="0" presId="urn:microsoft.com/office/officeart/2005/8/layout/default"/>
    <dgm:cxn modelId="{6F45C28C-C5A6-4176-A7F1-896A31841934}" type="presParOf" srcId="{E37A5F4B-F807-4385-A4A2-45A72C2290CE}" destId="{2747D730-9C99-4C68-A1D2-AFDB0803692A}" srcOrd="3" destOrd="0" presId="urn:microsoft.com/office/officeart/2005/8/layout/default"/>
    <dgm:cxn modelId="{19C8B11A-68C8-4E03-903B-B0B3D37FD95E}" type="presParOf" srcId="{E37A5F4B-F807-4385-A4A2-45A72C2290CE}" destId="{75969D22-E1D3-4396-BEAD-29653513F894}" srcOrd="4" destOrd="0" presId="urn:microsoft.com/office/officeart/2005/8/layout/default"/>
    <dgm:cxn modelId="{1249948F-3B00-4F71-A923-594CCFFDB2D9}" type="presParOf" srcId="{E37A5F4B-F807-4385-A4A2-45A72C2290CE}" destId="{F1DF4566-CD28-419F-ACD3-9B7174646503}" srcOrd="5" destOrd="0" presId="urn:microsoft.com/office/officeart/2005/8/layout/default"/>
    <dgm:cxn modelId="{D6A0121B-01C2-4FF1-90B0-83975831A59E}" type="presParOf" srcId="{E37A5F4B-F807-4385-A4A2-45A72C2290CE}" destId="{D322B6A4-D77E-46A3-B024-29A1D1A158C0}" srcOrd="6" destOrd="0" presId="urn:microsoft.com/office/officeart/2005/8/layout/default"/>
    <dgm:cxn modelId="{4A2ED8E1-83EA-447D-9476-4B1057067CCD}" type="presParOf" srcId="{E37A5F4B-F807-4385-A4A2-45A72C2290CE}" destId="{EDFA6654-4243-4D1C-B72F-AC8D0526CD66}" srcOrd="7" destOrd="0" presId="urn:microsoft.com/office/officeart/2005/8/layout/default"/>
    <dgm:cxn modelId="{72506A82-2F8B-4F59-88F3-C8317106BD66}" type="presParOf" srcId="{E37A5F4B-F807-4385-A4A2-45A72C2290CE}" destId="{A0498016-991A-4CFB-9896-07E4D958046D}" srcOrd="8" destOrd="0" presId="urn:microsoft.com/office/officeart/2005/8/layout/default"/>
    <dgm:cxn modelId="{44AE99A8-5A00-4B90-86F2-75736308889D}" type="presParOf" srcId="{E37A5F4B-F807-4385-A4A2-45A72C2290CE}" destId="{634BBC90-9861-41C4-82DE-5FA7D5D53BAF}" srcOrd="9" destOrd="0" presId="urn:microsoft.com/office/officeart/2005/8/layout/default"/>
    <dgm:cxn modelId="{04D63CE0-F2EA-4FC4-BC57-4BB8D561712B}" type="presParOf" srcId="{E37A5F4B-F807-4385-A4A2-45A72C2290CE}" destId="{6886CDE8-8050-4702-BD19-7B738F7DC2AD}" srcOrd="10" destOrd="0" presId="urn:microsoft.com/office/officeart/2005/8/layout/default"/>
    <dgm:cxn modelId="{0FD7E46E-B72B-4237-9F2C-EEA994E31880}" type="presParOf" srcId="{E37A5F4B-F807-4385-A4A2-45A72C2290CE}" destId="{295E80C0-ADE9-4518-B058-F67D7D038C18}" srcOrd="11" destOrd="0" presId="urn:microsoft.com/office/officeart/2005/8/layout/default"/>
    <dgm:cxn modelId="{270BD38C-9F33-4434-9B59-661C1C42DEDD}" type="presParOf" srcId="{E37A5F4B-F807-4385-A4A2-45A72C2290CE}" destId="{5942145F-F6CC-42D5-9D0D-9285E97CE02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301B-754F-4346-B9E4-67ADC7C31DF6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Upravljanje i održavanje sportskih objekata</a:t>
          </a:r>
          <a:endParaRPr lang="hr-HR" sz="1600" kern="1200" dirty="0"/>
        </a:p>
      </dsp:txBody>
      <dsp:txXfrm>
        <a:off x="0" y="127000"/>
        <a:ext cx="1904999" cy="1143000"/>
      </dsp:txXfrm>
    </dsp:sp>
    <dsp:sp modelId="{6705FFDA-60A2-45BD-BD81-B37FE1C83D69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Održavanje javnih površina</a:t>
          </a:r>
          <a:endParaRPr lang="hr-HR" sz="1600" kern="1200" dirty="0"/>
        </a:p>
      </dsp:txBody>
      <dsp:txXfrm>
        <a:off x="2095500" y="127000"/>
        <a:ext cx="1904999" cy="1143000"/>
      </dsp:txXfrm>
    </dsp:sp>
    <dsp:sp modelId="{75969D22-E1D3-4396-BEAD-29653513F894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Uklanjanje olupina s javnih površina</a:t>
          </a:r>
          <a:endParaRPr lang="hr-HR" sz="1600" kern="1200" dirty="0"/>
        </a:p>
      </dsp:txBody>
      <dsp:txXfrm>
        <a:off x="4191000" y="127000"/>
        <a:ext cx="1904999" cy="1143000"/>
      </dsp:txXfrm>
    </dsp:sp>
    <dsp:sp modelId="{D322B6A4-D77E-46A3-B024-29A1D1A158C0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O</a:t>
          </a:r>
          <a:r>
            <a:rPr lang="vi-VN" sz="1600" b="0" i="0" kern="1200" dirty="0" smtClean="0"/>
            <a:t>državanje zelenih površina i hortikulturalnog uređenja</a:t>
          </a:r>
          <a:endParaRPr lang="hr-HR" sz="1600" kern="1200" dirty="0"/>
        </a:p>
      </dsp:txBody>
      <dsp:txXfrm>
        <a:off x="0" y="1460500"/>
        <a:ext cx="1904999" cy="1143000"/>
      </dsp:txXfrm>
    </dsp:sp>
    <dsp:sp modelId="{A0498016-991A-4CFB-9896-07E4D958046D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Prijevoz putnika u javnom prijevozu</a:t>
          </a:r>
        </a:p>
      </dsp:txBody>
      <dsp:txXfrm>
        <a:off x="2095500" y="1460500"/>
        <a:ext cx="1904999" cy="1143000"/>
      </dsp:txXfrm>
    </dsp:sp>
    <dsp:sp modelId="{6886CDE8-8050-4702-BD19-7B738F7DC2AD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Pomorski i obalni prijevoz</a:t>
          </a:r>
          <a:endParaRPr lang="hr-HR" sz="1600" kern="1200" dirty="0"/>
        </a:p>
      </dsp:txBody>
      <dsp:txXfrm>
        <a:off x="4191000" y="1460500"/>
        <a:ext cx="1904999" cy="1143000"/>
      </dsp:txXfrm>
    </dsp:sp>
    <dsp:sp modelId="{5942145F-F6CC-42D5-9D0D-9285E97CE022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Održavanje sajmova, kongresa i izložbi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209550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BC908-5C01-4279-982A-DA5F8DF8C057}" type="datetimeFigureOut">
              <a:rPr lang="hr-HR" smtClean="0"/>
              <a:pPr/>
              <a:t>1.2.2016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B70C-5679-4F00-A668-4424513024B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1.2.2016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1080120"/>
          </a:xfrm>
        </p:spPr>
        <p:txBody>
          <a:bodyPr/>
          <a:lstStyle/>
          <a:p>
            <a:pPr algn="ctr"/>
            <a:r>
              <a:rPr lang="hr-HR" b="1" dirty="0" smtClean="0"/>
              <a:t>KRATKI PRIKAZ POSLOVANJA</a:t>
            </a:r>
          </a:p>
          <a:p>
            <a:pPr algn="ctr"/>
            <a:r>
              <a:rPr lang="hr-HR" b="1" dirty="0" smtClean="0"/>
              <a:t> OD 2006. DO 2016. GODINE I SMJERNICE ZA BUDUĆE RAZDOBLJE DO 2020.</a:t>
            </a:r>
            <a:endParaRPr lang="hr-HR" b="1" dirty="0"/>
          </a:p>
        </p:txBody>
      </p:sp>
      <p:pic>
        <p:nvPicPr>
          <p:cNvPr id="4" name="Slika 3" descr="logo_naziv_m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99310" cy="1954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Rashodi 2006.-2015. 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467544" y="1196752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467544" y="4797152"/>
          <a:ext cx="8136906" cy="1224136"/>
        </p:xfrm>
        <a:graphic>
          <a:graphicData uri="http://schemas.openxmlformats.org/drawingml/2006/table">
            <a:tbl>
              <a:tblPr/>
              <a:tblGrid>
                <a:gridCol w="832054"/>
                <a:gridCol w="703210"/>
                <a:gridCol w="768995"/>
                <a:gridCol w="576064"/>
                <a:gridCol w="720080"/>
                <a:gridCol w="648072"/>
                <a:gridCol w="720077"/>
                <a:gridCol w="720083"/>
                <a:gridCol w="792088"/>
                <a:gridCol w="864096"/>
                <a:gridCol w="792087"/>
              </a:tblGrid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RASHODI PO GODINAMA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1.105.268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1.313.115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1.750.645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1.784.094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2.150.810 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2.451.199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2.894.218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3.532.455 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3.853.984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4.192.271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GLAVNI PROJEKTI 2006.-2016.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1412776"/>
            <a:ext cx="3931920" cy="4680520"/>
          </a:xfrm>
        </p:spPr>
        <p:txBody>
          <a:bodyPr>
            <a:normAutofit fontScale="77500" lnSpcReduction="20000"/>
          </a:bodyPr>
          <a:lstStyle/>
          <a:p>
            <a:endParaRPr lang="hr-HR" b="1" dirty="0" smtClean="0"/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Uređenje parkirališta </a:t>
            </a:r>
            <a:r>
              <a:rPr lang="hr-HR" dirty="0" smtClean="0"/>
              <a:t>Veli Lošinj</a:t>
            </a:r>
          </a:p>
          <a:p>
            <a:r>
              <a:rPr lang="hr-HR" dirty="0" smtClean="0"/>
              <a:t>Uređenje parkirališta </a:t>
            </a:r>
            <a:r>
              <a:rPr lang="hr-HR" dirty="0" err="1" smtClean="0"/>
              <a:t>Zagazinjine</a:t>
            </a:r>
            <a:endParaRPr lang="hr-HR" dirty="0" smtClean="0"/>
          </a:p>
          <a:p>
            <a:r>
              <a:rPr lang="hr-HR" dirty="0" smtClean="0"/>
              <a:t>Uređenje parkirališta </a:t>
            </a:r>
            <a:r>
              <a:rPr lang="hr-HR" dirty="0" err="1" smtClean="0"/>
              <a:t>Budovina</a:t>
            </a:r>
            <a:endParaRPr lang="hr-HR" dirty="0" smtClean="0"/>
          </a:p>
          <a:p>
            <a:r>
              <a:rPr lang="hr-HR" dirty="0" smtClean="0"/>
              <a:t>Uređenje parkirališta Nova Obala</a:t>
            </a:r>
          </a:p>
          <a:p>
            <a:r>
              <a:rPr lang="hr-HR" dirty="0" smtClean="0"/>
              <a:t>Uređenje parkirališta </a:t>
            </a:r>
            <a:r>
              <a:rPr lang="hr-HR" dirty="0" err="1" smtClean="0"/>
              <a:t>Mrtvaška</a:t>
            </a:r>
            <a:endParaRPr lang="hr-HR" dirty="0" smtClean="0"/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Uređenje manjih parkirališta </a:t>
            </a:r>
            <a:r>
              <a:rPr lang="hr-HR" dirty="0" smtClean="0"/>
              <a:t>u ulicama </a:t>
            </a:r>
            <a:r>
              <a:rPr lang="hr-HR" dirty="0" err="1" smtClean="0"/>
              <a:t>Osorska</a:t>
            </a:r>
            <a:r>
              <a:rPr lang="hr-HR" dirty="0" smtClean="0"/>
              <a:t>, Creska, Istarska, Bože Milanovića, Dinka Kozulića, </a:t>
            </a:r>
            <a:r>
              <a:rPr lang="hr-HR" dirty="0" err="1" smtClean="0"/>
              <a:t>itd</a:t>
            </a:r>
            <a:r>
              <a:rPr lang="hr-HR" dirty="0" smtClean="0"/>
              <a:t>…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1628800"/>
            <a:ext cx="3931920" cy="403244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Modernizacija parkirališta: </a:t>
            </a:r>
            <a:r>
              <a:rPr lang="hr-HR" dirty="0" smtClean="0"/>
              <a:t>sustav videokamera (garaža </a:t>
            </a:r>
            <a:r>
              <a:rPr lang="hr-HR" dirty="0" err="1" smtClean="0"/>
              <a:t>Bočac</a:t>
            </a:r>
            <a:r>
              <a:rPr lang="hr-HR" dirty="0" smtClean="0"/>
              <a:t>), novi sustavi naplate na parkiralištima, kartično plaćanje SMS Park </a:t>
            </a:r>
            <a:r>
              <a:rPr lang="hr-HR" dirty="0" err="1" smtClean="0"/>
              <a:t>Wallet</a:t>
            </a:r>
            <a:r>
              <a:rPr lang="hr-HR" dirty="0" smtClean="0"/>
              <a:t>, parkirni aparati, plaćanje internetom i mobilnim aplikacijama…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Izgradnja stanova na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Bričini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660" t="42520" r="43540" b="11281"/>
          <a:stretch>
            <a:fillRect/>
          </a:stretch>
        </p:blipFill>
        <p:spPr bwMode="auto">
          <a:xfrm>
            <a:off x="6300192" y="4365104"/>
            <a:ext cx="2441726" cy="167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zat-budov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17132"/>
            <a:ext cx="1653208" cy="123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029520" cy="72008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PLANIRANI PROJEKTI ZA RAZDOBLJE OD 2016. DO 2020.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700808"/>
            <a:ext cx="3931920" cy="388843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Gradnja objekta </a:t>
            </a:r>
            <a:r>
              <a:rPr lang="hr-HR" dirty="0" smtClean="0"/>
              <a:t>poslovno-skladišnog prostora na Kalvariji </a:t>
            </a:r>
          </a:p>
          <a:p>
            <a:r>
              <a:rPr lang="hr-HR" dirty="0" smtClean="0">
                <a:solidFill>
                  <a:schemeClr val="accent1"/>
                </a:solidFill>
              </a:rPr>
              <a:t>Gradnja stanova na Kaštelu</a:t>
            </a:r>
          </a:p>
          <a:p>
            <a:r>
              <a:rPr lang="hr-HR" dirty="0" smtClean="0">
                <a:solidFill>
                  <a:schemeClr val="accent1"/>
                </a:solidFill>
              </a:rPr>
              <a:t>Uređenje parkirališta na Kaštelu </a:t>
            </a:r>
            <a:r>
              <a:rPr lang="hr-HR" dirty="0" smtClean="0"/>
              <a:t>(Kula)</a:t>
            </a:r>
          </a:p>
          <a:p>
            <a:r>
              <a:rPr lang="hr-HR" dirty="0" smtClean="0"/>
              <a:t>Uređenje parkirališta u manjim mjestima (</a:t>
            </a:r>
            <a:r>
              <a:rPr lang="hr-HR" dirty="0" err="1" smtClean="0"/>
              <a:t>Osor</a:t>
            </a:r>
            <a:r>
              <a:rPr lang="hr-HR" dirty="0" smtClean="0"/>
              <a:t>, </a:t>
            </a:r>
            <a:r>
              <a:rPr lang="hr-HR" dirty="0" err="1" smtClean="0"/>
              <a:t>Nerezine</a:t>
            </a:r>
            <a:r>
              <a:rPr lang="hr-HR" dirty="0" smtClean="0"/>
              <a:t>, </a:t>
            </a:r>
            <a:r>
              <a:rPr lang="hr-HR" dirty="0" err="1" smtClean="0"/>
              <a:t>Artatore</a:t>
            </a:r>
            <a:r>
              <a:rPr lang="hr-HR" dirty="0" smtClean="0"/>
              <a:t>, Sveti Jakov)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844824"/>
            <a:ext cx="3931920" cy="36004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Uređenje manjih parkirališta </a:t>
            </a:r>
            <a:r>
              <a:rPr lang="hr-HR" dirty="0" smtClean="0"/>
              <a:t>(</a:t>
            </a:r>
            <a:r>
              <a:rPr lang="hr-HR" dirty="0" err="1" smtClean="0"/>
              <a:t>Valdarke</a:t>
            </a:r>
            <a:r>
              <a:rPr lang="hr-HR" dirty="0" smtClean="0"/>
              <a:t>, </a:t>
            </a:r>
            <a:r>
              <a:rPr lang="hr-HR" dirty="0" err="1" smtClean="0"/>
              <a:t>Kadin</a:t>
            </a:r>
            <a:r>
              <a:rPr lang="hr-HR" dirty="0" smtClean="0"/>
              <a:t>, Lošinjskih pomoraca, Mate </a:t>
            </a:r>
            <a:r>
              <a:rPr lang="hr-HR" dirty="0" err="1" smtClean="0"/>
              <a:t>Vidulića</a:t>
            </a:r>
            <a:r>
              <a:rPr lang="hr-HR" dirty="0" smtClean="0"/>
              <a:t>, Kalvarija)</a:t>
            </a:r>
          </a:p>
          <a:p>
            <a:r>
              <a:rPr lang="hr-HR" dirty="0" smtClean="0">
                <a:solidFill>
                  <a:schemeClr val="accent1"/>
                </a:solidFill>
              </a:rPr>
              <a:t>Modernizacija </a:t>
            </a:r>
            <a:r>
              <a:rPr lang="hr-HR" dirty="0" smtClean="0"/>
              <a:t>parkirališta</a:t>
            </a:r>
          </a:p>
          <a:p>
            <a:endParaRPr lang="hr-HR" dirty="0" smtClean="0"/>
          </a:p>
        </p:txBody>
      </p:sp>
      <p:pic>
        <p:nvPicPr>
          <p:cNvPr id="2050" name="Picture 2" descr="http://wncgarlicfest.com/wp-content/uploads/2015/09/parking-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97152"/>
            <a:ext cx="1152128" cy="1152128"/>
          </a:xfrm>
          <a:prstGeom prst="rect">
            <a:avLst/>
          </a:prstGeom>
          <a:noFill/>
        </p:spPr>
      </p:pic>
      <p:pic>
        <p:nvPicPr>
          <p:cNvPr id="7" name="Slika 6" descr="arrow-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4701">
            <a:off x="4925203" y="4909132"/>
            <a:ext cx="1602337" cy="733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3089504"/>
          </a:xfrm>
        </p:spPr>
        <p:txBody>
          <a:bodyPr>
            <a:normAutofit/>
          </a:bodyPr>
          <a:lstStyle/>
          <a:p>
            <a:r>
              <a:rPr lang="hr-HR" dirty="0" smtClean="0"/>
              <a:t>Lošinj usluge napreduju u pozitivnom smjeru</a:t>
            </a:r>
          </a:p>
          <a:p>
            <a:r>
              <a:rPr lang="hr-HR" dirty="0" smtClean="0"/>
              <a:t>Vidljivo povećanje prihoda</a:t>
            </a:r>
          </a:p>
          <a:p>
            <a:r>
              <a:rPr lang="hr-HR" dirty="0" smtClean="0"/>
              <a:t>Zapošljavanje stručnog kadra</a:t>
            </a:r>
          </a:p>
          <a:p>
            <a:r>
              <a:rPr lang="hr-HR" dirty="0" smtClean="0"/>
              <a:t>Realizacija svih zacrtanih ciljeva</a:t>
            </a:r>
          </a:p>
          <a:p>
            <a:pPr>
              <a:buNone/>
            </a:pPr>
            <a:endParaRPr lang="hr-HR" sz="2000" dirty="0" smtClean="0"/>
          </a:p>
        </p:txBody>
      </p:sp>
      <p:pic>
        <p:nvPicPr>
          <p:cNvPr id="4" name="Slika 3" descr="stre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3216" y="4005064"/>
            <a:ext cx="2475248" cy="204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1080120"/>
          </a:xfrm>
        </p:spPr>
        <p:txBody>
          <a:bodyPr/>
          <a:lstStyle/>
          <a:p>
            <a:pPr algn="ctr"/>
            <a:r>
              <a:rPr lang="hr-HR" b="1" dirty="0" smtClean="0"/>
              <a:t>KRATKI PRIKAZ POSLOVANJA</a:t>
            </a:r>
          </a:p>
          <a:p>
            <a:pPr algn="ctr"/>
            <a:r>
              <a:rPr lang="hr-HR" b="1" dirty="0" smtClean="0"/>
              <a:t> OD 2006. DO 2016. GODINE I SMJERNICE ZA BUDUĆE RAZDOBLJE DO 2020.</a:t>
            </a:r>
            <a:endParaRPr lang="hr-HR" b="1" dirty="0"/>
          </a:p>
        </p:txBody>
      </p:sp>
      <p:pic>
        <p:nvPicPr>
          <p:cNvPr id="4" name="Slika 3" descr="logo_naziv_m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99310" cy="1954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/>
          <a:lstStyle/>
          <a:p>
            <a:r>
              <a:rPr lang="hr-HR" dirty="0" smtClean="0"/>
              <a:t>DJELATNOST DRUŠTVA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 algn="ctr">
              <a:buNone/>
            </a:pPr>
            <a:r>
              <a:rPr lang="hr-HR" sz="2400" dirty="0" smtClean="0"/>
              <a:t> Društvo Lošinj usluge d.o.o. iz Malog Lošinja je društvo ograničene odgovornosti za promet u vlasništvu Grada Malog Lošinja čija je </a:t>
            </a:r>
            <a:r>
              <a:rPr lang="hr-HR" sz="2400" b="1" dirty="0" smtClean="0">
                <a:solidFill>
                  <a:schemeClr val="accent1"/>
                </a:solidFill>
              </a:rPr>
              <a:t>temeljna djelatnost naplata parkirališnih površina </a:t>
            </a:r>
            <a:r>
              <a:rPr lang="hr-HR" sz="2400" dirty="0" smtClean="0"/>
              <a:t>na području Grada Malog Lošinja. Društvo prosječno zapošljava 20 radnika tokom cijele godine dok se tijekom ljetnih mjeseci taj broj udvostruči</a:t>
            </a:r>
            <a:endParaRPr lang="hr-HR" sz="2400" dirty="0"/>
          </a:p>
        </p:txBody>
      </p:sp>
      <p:pic>
        <p:nvPicPr>
          <p:cNvPr id="8" name="Slika 7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139952" y="4797152"/>
            <a:ext cx="4649151" cy="138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OSTALE DJELATNOSTI DRUŠTVA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graphicFrame>
        <p:nvGraphicFramePr>
          <p:cNvPr id="4" name="Dijagram 3"/>
          <p:cNvGraphicFramePr/>
          <p:nvPr/>
        </p:nvGraphicFramePr>
        <p:xfrm>
          <a:off x="133164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4427984" y="836712"/>
            <a:ext cx="4156105" cy="936104"/>
          </a:xfrm>
        </p:spPr>
        <p:txBody>
          <a:bodyPr>
            <a:normAutofit fontScale="92500"/>
          </a:bodyPr>
          <a:lstStyle/>
          <a:p>
            <a:r>
              <a:rPr lang="it-IT" dirty="0" err="1" smtClean="0"/>
              <a:t>Društvo</a:t>
            </a:r>
            <a:r>
              <a:rPr lang="it-IT" dirty="0" smtClean="0"/>
              <a:t> se </a:t>
            </a:r>
            <a:r>
              <a:rPr lang="it-IT" dirty="0" err="1" smtClean="0"/>
              <a:t>doregistriralo</a:t>
            </a:r>
            <a:r>
              <a:rPr lang="it-IT" dirty="0" smtClean="0"/>
              <a:t> </a:t>
            </a:r>
            <a:r>
              <a:rPr lang="it-IT" dirty="0" err="1" smtClean="0"/>
              <a:t>za</a:t>
            </a:r>
            <a:r>
              <a:rPr lang="it-IT" dirty="0" smtClean="0"/>
              <a:t> </a:t>
            </a:r>
            <a:r>
              <a:rPr lang="hr-HR" dirty="0" smtClean="0"/>
              <a:t>dodatne</a:t>
            </a:r>
            <a:r>
              <a:rPr lang="it-IT" dirty="0" smtClean="0"/>
              <a:t> </a:t>
            </a:r>
            <a:r>
              <a:rPr lang="hr-HR" dirty="0" smtClean="0"/>
              <a:t>poslove: </a:t>
            </a:r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2"/>
          </p:nvPr>
        </p:nvSpPr>
        <p:spPr>
          <a:xfrm>
            <a:off x="607224" y="2420888"/>
            <a:ext cx="4036784" cy="3096344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/>
              <a:t>Upravljanje i održavanje sportskih objekata</a:t>
            </a:r>
          </a:p>
          <a:p>
            <a:r>
              <a:rPr lang="vi-VN" dirty="0" smtClean="0"/>
              <a:t>Održavanje javnih površina</a:t>
            </a:r>
          </a:p>
          <a:p>
            <a:r>
              <a:rPr lang="vi-VN" dirty="0" smtClean="0"/>
              <a:t>Uklanjanje olupina s javnih površina</a:t>
            </a:r>
          </a:p>
          <a:p>
            <a:r>
              <a:rPr lang="vi-VN" dirty="0" smtClean="0"/>
              <a:t>Javna rasvjeta</a:t>
            </a:r>
          </a:p>
          <a:p>
            <a:r>
              <a:rPr lang="vi-VN" dirty="0" smtClean="0"/>
              <a:t>Organiziranje sajmova, kongresa</a:t>
            </a:r>
            <a:r>
              <a:rPr lang="hr-HR" dirty="0" smtClean="0"/>
              <a:t>, </a:t>
            </a:r>
            <a:r>
              <a:rPr lang="vi-VN" dirty="0" smtClean="0"/>
              <a:t>izložbi</a:t>
            </a:r>
          </a:p>
          <a:p>
            <a:r>
              <a:rPr lang="vi-VN" dirty="0" smtClean="0"/>
              <a:t>Djelatnost zabavnih parkova</a:t>
            </a:r>
          </a:p>
          <a:p>
            <a:r>
              <a:rPr lang="vi-VN" dirty="0" smtClean="0"/>
              <a:t>Pomorski i obalni prijevoz</a:t>
            </a:r>
          </a:p>
          <a:p>
            <a:r>
              <a:rPr lang="vi-VN" dirty="0" smtClean="0"/>
              <a:t>Djelatnosti marina</a:t>
            </a:r>
          </a:p>
          <a:p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104456" cy="3456384"/>
          </a:xfrm>
        </p:spPr>
        <p:txBody>
          <a:bodyPr>
            <a:normAutofit fontScale="70000" lnSpcReduction="20000"/>
          </a:bodyPr>
          <a:lstStyle/>
          <a:p>
            <a:r>
              <a:rPr lang="vi-VN" sz="2200" dirty="0" smtClean="0"/>
              <a:t>Iznajmljivanje ostalih prometnih sredstava</a:t>
            </a:r>
          </a:p>
          <a:p>
            <a:r>
              <a:rPr lang="vi-VN" sz="2200" dirty="0" smtClean="0"/>
              <a:t>Održavanje zelenih površina i hortikulturalnog uređenja</a:t>
            </a:r>
          </a:p>
          <a:p>
            <a:r>
              <a:rPr lang="vi-VN" sz="2200" dirty="0" smtClean="0"/>
              <a:t>Pružanje usluga u nautičkom, seljačkom, zdravstvenom, kongresnom, športskom, lovnom i drugim oblicima turizma, pružanje ostalih turističkih usluga</a:t>
            </a:r>
          </a:p>
          <a:p>
            <a:r>
              <a:rPr lang="vi-VN" sz="2200" dirty="0" smtClean="0"/>
              <a:t>Pripremanje hrane i pružanje usluga prehrane, pripremanje i usluživanje pića i napitaka, pružanje usluga smještaja, pripremanje hrane za potrošnju na drugom mjestu (u prijevoznim sredstvima, na priredbi i sl.) i opskrba tom hranom</a:t>
            </a:r>
          </a:p>
          <a:p>
            <a:r>
              <a:rPr lang="vi-VN" sz="2200" dirty="0" smtClean="0"/>
              <a:t>Prijevoz putnika u javnom prometu</a:t>
            </a:r>
          </a:p>
          <a:p>
            <a:endParaRPr lang="hr-HR" dirty="0"/>
          </a:p>
        </p:txBody>
      </p:sp>
      <p:sp>
        <p:nvSpPr>
          <p:cNvPr id="10" name="Strelica udesno 9"/>
          <p:cNvSpPr/>
          <p:nvPr/>
        </p:nvSpPr>
        <p:spPr>
          <a:xfrm>
            <a:off x="899592" y="476672"/>
            <a:ext cx="2880320" cy="172819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2009.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864096"/>
          </a:xfrm>
        </p:spPr>
        <p:txBody>
          <a:bodyPr/>
          <a:lstStyle/>
          <a:p>
            <a:r>
              <a:rPr lang="hr-HR" dirty="0" smtClean="0"/>
              <a:t>Proširenje poslovanja</a:t>
            </a:r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2"/>
          </p:nvPr>
        </p:nvSpPr>
        <p:spPr>
          <a:xfrm>
            <a:off x="1043608" y="1772816"/>
            <a:ext cx="7643672" cy="3146656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veljači 2011 godine Društvo Lošinj parking d.o.o. mijenja naziv u Lošinj usluge d.o.o.</a:t>
            </a:r>
          </a:p>
          <a:p>
            <a:r>
              <a:rPr lang="hr-HR" sz="1800" dirty="0" smtClean="0"/>
              <a:t>Društvo je od osnivanja proširilo spektar djelovanja</a:t>
            </a:r>
          </a:p>
          <a:p>
            <a:r>
              <a:rPr lang="hr-HR" sz="1800" dirty="0" smtClean="0"/>
              <a:t>Uz naplatu parkirališnih površina, Društvo obavlja i niz drugih djelatnosti koje će se iz godine u godinu povećavati</a:t>
            </a:r>
          </a:p>
          <a:p>
            <a:endParaRPr lang="hr-HR" sz="1800" dirty="0" smtClean="0">
              <a:solidFill>
                <a:schemeClr val="accent1"/>
              </a:solidFill>
            </a:endParaRPr>
          </a:p>
          <a:p>
            <a:endParaRPr lang="hr-HR" sz="1800" dirty="0"/>
          </a:p>
        </p:txBody>
      </p:sp>
      <p:pic>
        <p:nvPicPr>
          <p:cNvPr id="4" name="Slika 3" descr="logo_naziv_m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2021984" cy="64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284" y="4005064"/>
            <a:ext cx="604353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1512168"/>
          </a:xfrm>
        </p:spPr>
        <p:txBody>
          <a:bodyPr>
            <a:noAutofit/>
          </a:bodyPr>
          <a:lstStyle/>
          <a:p>
            <a:r>
              <a:rPr lang="hr-HR" sz="4800" dirty="0" smtClean="0"/>
              <a:t>PROFIL POSLOVANJA 2006.-2016.</a:t>
            </a:r>
            <a:endParaRPr lang="hr-HR" sz="4800" dirty="0"/>
          </a:p>
        </p:txBody>
      </p:sp>
      <p:pic>
        <p:nvPicPr>
          <p:cNvPr id="5" name="Slika 4" descr="stre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90494"/>
            <a:ext cx="3672408" cy="303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02920" y="620688"/>
            <a:ext cx="8029520" cy="5040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Broj zaposlenika 2006.-2015.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395536" y="1340768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467544" y="1844821"/>
          <a:ext cx="8280921" cy="3175696"/>
        </p:xfrm>
        <a:graphic>
          <a:graphicData uri="http://schemas.openxmlformats.org/drawingml/2006/table">
            <a:tbl>
              <a:tblPr/>
              <a:tblGrid>
                <a:gridCol w="1047702"/>
                <a:gridCol w="534244"/>
                <a:gridCol w="521372"/>
                <a:gridCol w="605047"/>
                <a:gridCol w="682288"/>
                <a:gridCol w="566428"/>
                <a:gridCol w="643669"/>
                <a:gridCol w="864124"/>
                <a:gridCol w="1076535"/>
                <a:gridCol w="864124"/>
                <a:gridCol w="875388"/>
              </a:tblGrid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Stalno zaposleni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74083"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Zaposlenici na određeno vrijeme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74083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Zaposlenici preko Doma mladih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Ugovor o djelu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2920" y="836713"/>
            <a:ext cx="8183880" cy="504056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Prihodi 2006.-2015.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Slika 18" descr="https://encrypted-tbn1.gstatic.com/images?q=tbn:ANd9GcTU6mAfKDB38rDGCmp9ci5_BLKznfzCxJIepJRpLhMAN-83Bx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589240"/>
            <a:ext cx="1728192" cy="74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Grafikon 4"/>
          <p:cNvGraphicFramePr/>
          <p:nvPr/>
        </p:nvGraphicFramePr>
        <p:xfrm>
          <a:off x="467544" y="1484784"/>
          <a:ext cx="82089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67544" y="4653136"/>
          <a:ext cx="8280918" cy="936104"/>
        </p:xfrm>
        <a:graphic>
          <a:graphicData uri="http://schemas.openxmlformats.org/drawingml/2006/table">
            <a:tbl>
              <a:tblPr/>
              <a:tblGrid>
                <a:gridCol w="846782"/>
                <a:gridCol w="665386"/>
                <a:gridCol w="720080"/>
                <a:gridCol w="576064"/>
                <a:gridCol w="648072"/>
                <a:gridCol w="792088"/>
                <a:gridCol w="720080"/>
                <a:gridCol w="600915"/>
                <a:gridCol w="923619"/>
                <a:gridCol w="888127"/>
                <a:gridCol w="899705"/>
              </a:tblGrid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PRIHODI PO GODINAMA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673.888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1.674.672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1.858.731 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2.136.715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2.405.244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3.152.654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3.374.597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3.850.478 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3.870.384 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5.238.220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740</TotalTime>
  <Words>586</Words>
  <Application>Microsoft Office PowerPoint</Application>
  <PresentationFormat>Prikaz na zaslonu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Aspekt</vt:lpstr>
      <vt:lpstr> </vt:lpstr>
      <vt:lpstr>DJELATNOST DRUŠTVA</vt:lpstr>
      <vt:lpstr>OSTALE DJELATNOSTI DRUŠTVA</vt:lpstr>
      <vt:lpstr>Slajd 4</vt:lpstr>
      <vt:lpstr>Proširenje poslovanja</vt:lpstr>
      <vt:lpstr>PROFIL POSLOVANJA 2006.-2016.</vt:lpstr>
      <vt:lpstr>Broj zaposlenika 2006.-2015.</vt:lpstr>
      <vt:lpstr>Slajd 8</vt:lpstr>
      <vt:lpstr>Prihodi 2006.-2015.</vt:lpstr>
      <vt:lpstr>Rashodi 2006.-2015. </vt:lpstr>
      <vt:lpstr>GLAVNI PROJEKTI 2006.-2016.</vt:lpstr>
      <vt:lpstr>PLANIRANI PROJEKTI ZA RAZDOBLJE OD 2016. DO 2020. </vt:lpstr>
      <vt:lpstr>ZAKLJUČAK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Danijel Kljaić</cp:lastModifiedBy>
  <cp:revision>113</cp:revision>
  <dcterms:modified xsi:type="dcterms:W3CDTF">2016-02-01T08:13:33Z</dcterms:modified>
</cp:coreProperties>
</file>